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98" r:id="rId4"/>
    <p:sldId id="259" r:id="rId5"/>
    <p:sldId id="261" r:id="rId6"/>
    <p:sldId id="262" r:id="rId7"/>
    <p:sldId id="260" r:id="rId8"/>
    <p:sldId id="264" r:id="rId9"/>
    <p:sldId id="300" r:id="rId10"/>
    <p:sldId id="301" r:id="rId11"/>
    <p:sldId id="302" r:id="rId12"/>
    <p:sldId id="287" r:id="rId13"/>
    <p:sldId id="267" r:id="rId14"/>
    <p:sldId id="293" r:id="rId15"/>
    <p:sldId id="292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528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56B977-0A44-49C1-B788-C0A03D6AF3DA}" type="datetimeFigureOut">
              <a:rPr lang="en-US" smtClean="0"/>
              <a:t>1/9/2023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9386F5-130E-4B9D-9BB0-5E9DF90EF5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9143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386F5-130E-4B9D-9BB0-5E9DF90EF5C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310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4F938-2F6D-4A39-96DC-F88C1401B8D2}" type="datetimeFigureOut">
              <a:rPr lang="en-US" smtClean="0"/>
              <a:pPr/>
              <a:t>1/9/2023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E360DAC-47EE-4AAA-B34C-564454EF074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4F938-2F6D-4A39-96DC-F88C1401B8D2}" type="datetimeFigureOut">
              <a:rPr lang="en-US" smtClean="0"/>
              <a:pPr/>
              <a:t>1/9/2023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60DAC-47EE-4AAA-B34C-564454EF07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9E360DAC-47EE-4AAA-B34C-564454EF074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4F938-2F6D-4A39-96DC-F88C1401B8D2}" type="datetimeFigureOut">
              <a:rPr lang="en-US" smtClean="0"/>
              <a:pPr/>
              <a:t>1/9/2023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4F938-2F6D-4A39-96DC-F88C1401B8D2}" type="datetimeFigureOut">
              <a:rPr lang="en-US" smtClean="0"/>
              <a:pPr/>
              <a:t>1/9/2023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9E360DAC-47EE-4AAA-B34C-564454EF074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4F938-2F6D-4A39-96DC-F88C1401B8D2}" type="datetimeFigureOut">
              <a:rPr lang="en-US" smtClean="0"/>
              <a:pPr/>
              <a:t>1/9/2023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E360DAC-47EE-4AAA-B34C-564454EF074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2474F938-2F6D-4A39-96DC-F88C1401B8D2}" type="datetimeFigureOut">
              <a:rPr lang="en-US" smtClean="0"/>
              <a:pPr/>
              <a:t>1/9/2023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60DAC-47EE-4AAA-B34C-564454EF074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4F938-2F6D-4A39-96DC-F88C1401B8D2}" type="datetimeFigureOut">
              <a:rPr lang="en-US" smtClean="0"/>
              <a:pPr/>
              <a:t>1/9/2023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9E360DAC-47EE-4AAA-B34C-564454EF074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4F938-2F6D-4A39-96DC-F88C1401B8D2}" type="datetimeFigureOut">
              <a:rPr lang="en-US" smtClean="0"/>
              <a:pPr/>
              <a:t>1/9/2023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9E360DAC-47EE-4AAA-B34C-564454EF07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4F938-2F6D-4A39-96DC-F88C1401B8D2}" type="datetimeFigureOut">
              <a:rPr lang="en-US" smtClean="0"/>
              <a:pPr/>
              <a:t>1/9/2023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E360DAC-47EE-4AAA-B34C-564454EF07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E360DAC-47EE-4AAA-B34C-564454EF074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4F938-2F6D-4A39-96DC-F88C1401B8D2}" type="datetimeFigureOut">
              <a:rPr lang="en-US" smtClean="0"/>
              <a:pPr/>
              <a:t>1/9/2023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9E360DAC-47EE-4AAA-B34C-564454EF074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2474F938-2F6D-4A39-96DC-F88C1401B8D2}" type="datetimeFigureOut">
              <a:rPr lang="en-US" smtClean="0"/>
              <a:pPr/>
              <a:t>1/9/2023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2474F938-2F6D-4A39-96DC-F88C1401B8D2}" type="datetimeFigureOut">
              <a:rPr lang="en-US" smtClean="0"/>
              <a:pPr/>
              <a:t>1/9/2023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E360DAC-47EE-4AAA-B34C-564454EF074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2819400"/>
            <a:ext cx="8305800" cy="3276600"/>
          </a:xfrm>
        </p:spPr>
        <p:txBody>
          <a:bodyPr>
            <a:normAutofit/>
          </a:bodyPr>
          <a:lstStyle/>
          <a:p>
            <a:pPr marL="608013" marR="0" indent="-342900" algn="just" rtl="1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Clr>
                <a:srgbClr val="0070C0"/>
              </a:buClr>
              <a:buFont typeface="Wingdings" pitchFamily="2" charset="2"/>
              <a:buChar char="ü"/>
            </a:pPr>
            <a:r>
              <a:rPr lang="fa-IR" sz="2000" dirty="0">
                <a:latin typeface="Calibri"/>
                <a:ea typeface="Calibri"/>
                <a:cs typeface="B Nazanin" pitchFamily="2" charset="-78"/>
              </a:rPr>
              <a:t>نام دانشجو:</a:t>
            </a:r>
          </a:p>
          <a:p>
            <a:pPr marL="608013" marR="0" indent="-342900" algn="just" rtl="1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Clr>
                <a:srgbClr val="0070C0"/>
              </a:buClr>
              <a:buFont typeface="Wingdings" pitchFamily="2" charset="2"/>
              <a:buChar char="ü"/>
            </a:pPr>
            <a:r>
              <a:rPr lang="fa-IR" sz="2000" dirty="0">
                <a:latin typeface="Calibri"/>
                <a:ea typeface="Calibri"/>
                <a:cs typeface="B Nazanin" pitchFamily="2" charset="-78"/>
              </a:rPr>
              <a:t>شماره دانشجویی:</a:t>
            </a:r>
            <a:endParaRPr lang="en-US" sz="2000" b="0" dirty="0">
              <a:latin typeface="Calibri"/>
              <a:ea typeface="Calibri"/>
              <a:cs typeface="B Nazanin" pitchFamily="2" charset="-78"/>
            </a:endParaRPr>
          </a:p>
          <a:p>
            <a:pPr marL="608013" marR="0" indent="-342900" algn="just" rtl="1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Clr>
                <a:srgbClr val="0070C0"/>
              </a:buClr>
              <a:buFont typeface="Wingdings" pitchFamily="2" charset="2"/>
              <a:buChar char="ü"/>
            </a:pPr>
            <a:r>
              <a:rPr lang="fa-IR" sz="2000" dirty="0">
                <a:latin typeface="Calibri"/>
                <a:ea typeface="Calibri"/>
                <a:cs typeface="B Nazanin" pitchFamily="2" charset="-78"/>
              </a:rPr>
              <a:t>نام بیمارستان:</a:t>
            </a:r>
            <a:endParaRPr lang="en-US" sz="2000" dirty="0">
              <a:latin typeface="Calibri"/>
              <a:ea typeface="Calibri"/>
              <a:cs typeface="B Nazanin" pitchFamily="2" charset="-78"/>
            </a:endParaRPr>
          </a:p>
          <a:p>
            <a:pPr marL="608013" marR="0" indent="-342900" algn="just" rtl="1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Clr>
                <a:srgbClr val="0070C0"/>
              </a:buClr>
              <a:buFont typeface="Wingdings" pitchFamily="2" charset="2"/>
              <a:buChar char="ü"/>
            </a:pPr>
            <a:r>
              <a:rPr lang="fa-IR" sz="2000" dirty="0">
                <a:latin typeface="Calibri"/>
                <a:ea typeface="Calibri"/>
                <a:cs typeface="B Nazanin" pitchFamily="2" charset="-78"/>
              </a:rPr>
              <a:t>ترم دانشجو: ترم</a:t>
            </a:r>
            <a:endParaRPr lang="en-US" sz="2000" dirty="0">
              <a:latin typeface="Calibri"/>
              <a:ea typeface="Calibri"/>
              <a:cs typeface="B Nazanin" pitchFamily="2" charset="-7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pPr rtl="1"/>
            <a:r>
              <a:rPr lang="fa-IR" dirty="0">
                <a:latin typeface="Calibri"/>
                <a:ea typeface="Calibri"/>
              </a:rPr>
              <a:t> </a:t>
            </a:r>
            <a:r>
              <a:rPr lang="fa-IR" b="1" dirty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گزارش شرح حال بیمار در اورژانس</a:t>
            </a:r>
            <a:endParaRPr lang="en-US" dirty="0">
              <a:solidFill>
                <a:srgbClr val="0070C0"/>
              </a:solidFill>
              <a:cs typeface="B Titr" pitchFamily="2" charset="-78"/>
            </a:endParaRPr>
          </a:p>
        </p:txBody>
      </p:sp>
    </p:spTree>
  </p:cSld>
  <p:clrMapOvr>
    <a:masterClrMapping/>
  </p:clrMapOvr>
  <p:transition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pPr rtl="1"/>
            <a:r>
              <a:rPr lang="fa-IR" sz="2800" dirty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سطح بندی تریاژ (بیماران)</a:t>
            </a:r>
            <a:endParaRPr lang="en-US" sz="2800" dirty="0">
              <a:solidFill>
                <a:srgbClr val="0070C0"/>
              </a:solidFill>
              <a:latin typeface="Calibri"/>
              <a:ea typeface="Calibri"/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r" rtl="1">
              <a:buClr>
                <a:srgbClr val="002060"/>
              </a:buClr>
            </a:pPr>
            <a:r>
              <a:rPr lang="fa-IR" sz="2400" dirty="0">
                <a:cs typeface="B Nazanin" pitchFamily="2" charset="-78"/>
              </a:rPr>
              <a:t>بیماران اورژانسی( سطح 3 تریاژ)        زمان انتظار: 60 دقیقه</a:t>
            </a:r>
          </a:p>
          <a:p>
            <a:pPr algn="r" rtl="1">
              <a:buClr>
                <a:srgbClr val="002060"/>
              </a:buClr>
            </a:pPr>
            <a:r>
              <a:rPr lang="fa-IR" sz="2400" dirty="0">
                <a:cs typeface="B Nazanin" pitchFamily="2" charset="-78"/>
              </a:rPr>
              <a:t>مانیتورینگ: بله □       خیر □ </a:t>
            </a:r>
          </a:p>
          <a:p>
            <a:pPr algn="r" rtl="1">
              <a:buClr>
                <a:srgbClr val="002060"/>
              </a:buClr>
            </a:pPr>
            <a:r>
              <a:rPr lang="fa-IR" sz="2400" dirty="0">
                <a:cs typeface="B Nazanin" pitchFamily="2" charset="-78"/>
              </a:rPr>
              <a:t> فعالیت و استراحت .........</a:t>
            </a:r>
            <a:endParaRPr lang="en-US" sz="2400" dirty="0">
              <a:cs typeface="B Nazanin" pitchFamily="2" charset="-78"/>
            </a:endParaRPr>
          </a:p>
          <a:p>
            <a:pPr algn="r" rtl="1">
              <a:buClr>
                <a:srgbClr val="002060"/>
              </a:buClr>
            </a:pPr>
            <a:r>
              <a:rPr lang="fa-IR" sz="2400" dirty="0">
                <a:cs typeface="B Nazanin" pitchFamily="2" charset="-78"/>
              </a:rPr>
              <a:t>تعداد تسهیلات مورد نیاز اورژانس: دو مورد و بیشتر □ </a:t>
            </a:r>
            <a:endParaRPr lang="fa-IR" sz="2400" dirty="0" smtClean="0">
              <a:cs typeface="B Nazanin" pitchFamily="2" charset="-78"/>
            </a:endParaRPr>
          </a:p>
          <a:p>
            <a:pPr algn="r" rtl="1">
              <a:buClr>
                <a:srgbClr val="002060"/>
              </a:buClr>
            </a:pPr>
            <a:r>
              <a:rPr lang="fa-IR" sz="2400" dirty="0">
                <a:cs typeface="B Nazanin" pitchFamily="2" charset="-78"/>
              </a:rPr>
              <a:t> علائم حیاتی:                                                       </a:t>
            </a:r>
            <a:r>
              <a:rPr lang="en-US" sz="2400" dirty="0">
                <a:cs typeface="B Nazanin" pitchFamily="2" charset="-78"/>
              </a:rPr>
              <a:t>    </a:t>
            </a:r>
          </a:p>
          <a:p>
            <a:pPr>
              <a:buClr>
                <a:srgbClr val="002060"/>
              </a:buClr>
            </a:pPr>
            <a:r>
              <a:rPr lang="en-US" sz="2400" dirty="0">
                <a:cs typeface="B Nazanin" pitchFamily="2" charset="-78"/>
              </a:rPr>
              <a:t>T:           P:            R:           BP:             SPO2: </a:t>
            </a:r>
            <a:r>
              <a:rPr lang="fa-IR" sz="2400" dirty="0">
                <a:cs typeface="B Nazanin" pitchFamily="2" charset="-78"/>
              </a:rPr>
              <a:t>          </a:t>
            </a:r>
            <a:r>
              <a:rPr lang="en-US" sz="2400" dirty="0">
                <a:cs typeface="B Nazanin" pitchFamily="2" charset="-78"/>
              </a:rPr>
              <a:t>BS:</a:t>
            </a:r>
          </a:p>
          <a:p>
            <a:pPr algn="r" rtl="1">
              <a:buClr>
                <a:srgbClr val="002060"/>
              </a:buClr>
            </a:pPr>
            <a:endParaRPr lang="en-US" sz="2400" dirty="0">
              <a:cs typeface="B Nazanin" pitchFamily="2" charset="-78"/>
            </a:endParaRPr>
          </a:p>
          <a:p>
            <a:pPr algn="r" rtl="1">
              <a:buClr>
                <a:srgbClr val="002060"/>
              </a:buClr>
            </a:pPr>
            <a:endParaRPr lang="fa-IR" sz="2400" dirty="0">
              <a:cs typeface="B Nazanin" pitchFamily="2" charset="-78"/>
            </a:endParaRPr>
          </a:p>
          <a:p>
            <a:pPr algn="r" rtl="1">
              <a:buClr>
                <a:srgbClr val="002060"/>
              </a:buClr>
            </a:pPr>
            <a:endParaRPr lang="fa-IR" sz="2400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59560827"/>
      </p:ext>
    </p:extLst>
  </p:cSld>
  <p:clrMapOvr>
    <a:masterClrMapping/>
  </p:clrMapOvr>
  <p:transition>
    <p:wipe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pPr rtl="1"/>
            <a:r>
              <a:rPr lang="fa-IR" sz="2800" dirty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سطح بندی تریاژ (بیماران)</a:t>
            </a:r>
            <a:endParaRPr lang="en-US" sz="2800" dirty="0">
              <a:solidFill>
                <a:srgbClr val="0070C0"/>
              </a:solidFill>
              <a:latin typeface="Calibri"/>
              <a:ea typeface="Calibri"/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r" rtl="1">
              <a:buClr>
                <a:srgbClr val="002060"/>
              </a:buClr>
            </a:pPr>
            <a:r>
              <a:rPr lang="fa-IR" sz="2400" dirty="0">
                <a:cs typeface="B Nazanin" pitchFamily="2" charset="-78"/>
              </a:rPr>
              <a:t>بیماران سطح 4 و 5 تریاژ        زمان انتظار: 120- 240 دقیقه</a:t>
            </a:r>
          </a:p>
          <a:p>
            <a:pPr algn="r" rtl="1">
              <a:buClr>
                <a:srgbClr val="002060"/>
              </a:buClr>
            </a:pPr>
            <a:r>
              <a:rPr lang="fa-IR" sz="2400" dirty="0">
                <a:cs typeface="B Nazanin" pitchFamily="2" charset="-78"/>
              </a:rPr>
              <a:t>مانیتورینگ:</a:t>
            </a:r>
            <a:r>
              <a:rPr lang="en-US" sz="2400" dirty="0">
                <a:cs typeface="B Nazanin" pitchFamily="2" charset="-78"/>
              </a:rPr>
              <a:t> </a:t>
            </a:r>
            <a:r>
              <a:rPr lang="fa-IR" sz="2400" dirty="0">
                <a:cs typeface="B Nazanin" pitchFamily="2" charset="-78"/>
              </a:rPr>
              <a:t>بله □       خیر □ </a:t>
            </a:r>
          </a:p>
          <a:p>
            <a:pPr algn="r" rtl="1">
              <a:buClr>
                <a:srgbClr val="002060"/>
              </a:buClr>
            </a:pPr>
            <a:r>
              <a:rPr lang="fa-IR" sz="2400" dirty="0">
                <a:cs typeface="B Nazanin" pitchFamily="2" charset="-78"/>
              </a:rPr>
              <a:t> علائم حیاتی:                                                       </a:t>
            </a:r>
            <a:r>
              <a:rPr lang="en-US" sz="2400" dirty="0">
                <a:cs typeface="B Nazanin" pitchFamily="2" charset="-78"/>
              </a:rPr>
              <a:t>    </a:t>
            </a:r>
          </a:p>
          <a:p>
            <a:pPr>
              <a:buClr>
                <a:srgbClr val="002060"/>
              </a:buClr>
            </a:pPr>
            <a:r>
              <a:rPr lang="en-US" sz="2400" dirty="0">
                <a:cs typeface="B Nazanin" pitchFamily="2" charset="-78"/>
              </a:rPr>
              <a:t>T:           P:            R:           BP:             SPO2: </a:t>
            </a:r>
            <a:r>
              <a:rPr lang="fa-IR" sz="2400" dirty="0">
                <a:cs typeface="B Nazanin" pitchFamily="2" charset="-78"/>
              </a:rPr>
              <a:t>          </a:t>
            </a:r>
            <a:r>
              <a:rPr lang="en-US" sz="2400" dirty="0">
                <a:cs typeface="B Nazanin" pitchFamily="2" charset="-78"/>
              </a:rPr>
              <a:t>BS:</a:t>
            </a:r>
          </a:p>
          <a:p>
            <a:pPr algn="r" rtl="1">
              <a:buClr>
                <a:srgbClr val="002060"/>
              </a:buClr>
            </a:pPr>
            <a:r>
              <a:rPr lang="fa-IR" sz="2400" dirty="0">
                <a:cs typeface="B Nazanin" pitchFamily="2" charset="-78"/>
              </a:rPr>
              <a:t>تعداد تسهیلات مورد نیاز اورژانس: یک مورد □       هیچ □ </a:t>
            </a:r>
            <a:endParaRPr lang="en-US" sz="2400" dirty="0">
              <a:cs typeface="B Nazanin" pitchFamily="2" charset="-78"/>
            </a:endParaRPr>
          </a:p>
          <a:p>
            <a:pPr algn="r" rtl="1">
              <a:buClr>
                <a:srgbClr val="002060"/>
              </a:buClr>
            </a:pPr>
            <a:endParaRPr lang="fa-IR" sz="2400" dirty="0">
              <a:cs typeface="B Nazanin" pitchFamily="2" charset="-78"/>
            </a:endParaRPr>
          </a:p>
          <a:p>
            <a:pPr algn="r" rtl="1">
              <a:buClr>
                <a:srgbClr val="002060"/>
              </a:buClr>
            </a:pPr>
            <a:endParaRPr lang="fa-IR" sz="2400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12978074"/>
      </p:ext>
    </p:extLst>
  </p:cSld>
  <p:clrMapOvr>
    <a:masterClrMapping/>
  </p:clrMapOvr>
  <p:transition>
    <p:wipe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534400" cy="758952"/>
          </a:xfrm>
        </p:spPr>
        <p:txBody>
          <a:bodyPr anchor="ctr">
            <a:normAutofit/>
          </a:bodyPr>
          <a:lstStyle/>
          <a:p>
            <a:pPr rtl="1"/>
            <a:r>
              <a:rPr lang="fa-IR" sz="2800" dirty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اقدامات پاراکلینیکی و دارویی دستور شده </a:t>
            </a:r>
            <a:endParaRPr lang="en-US" sz="2800" dirty="0">
              <a:solidFill>
                <a:srgbClr val="0070C0"/>
              </a:solidFill>
              <a:latin typeface="Calibri"/>
              <a:ea typeface="Calibri"/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r" rtl="1">
              <a:buClr>
                <a:srgbClr val="0070C0"/>
              </a:buClr>
            </a:pPr>
            <a:r>
              <a:rPr lang="fa-IR" dirty="0">
                <a:cs typeface="B Nazanin" pitchFamily="2" charset="-78"/>
              </a:rPr>
              <a:t>آزمایشات: </a:t>
            </a:r>
          </a:p>
          <a:p>
            <a:pPr algn="r" rtl="1">
              <a:buClr>
                <a:srgbClr val="0070C0"/>
              </a:buClr>
            </a:pPr>
            <a:r>
              <a:rPr lang="en-US" dirty="0">
                <a:latin typeface="Times New Roman" pitchFamily="18" charset="0"/>
                <a:ea typeface="Calibri"/>
                <a:cs typeface="Times New Roman" pitchFamily="18" charset="0"/>
              </a:rPr>
              <a:t>CBC 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o</a:t>
            </a:r>
            <a:endParaRPr lang="fa-IR" dirty="0">
              <a:cs typeface="B Nazanin" pitchFamily="2" charset="-78"/>
            </a:endParaRPr>
          </a:p>
          <a:p>
            <a:pPr algn="r" rtl="1">
              <a:buClr>
                <a:srgbClr val="0070C0"/>
              </a:buClr>
            </a:pPr>
            <a:r>
              <a:rPr lang="fa-IR" dirty="0">
                <a:latin typeface="Calibri"/>
                <a:ea typeface="Calibri"/>
                <a:cs typeface="B Nazanin" pitchFamily="2" charset="-78"/>
              </a:rPr>
              <a:t>ل</a:t>
            </a:r>
            <a:r>
              <a:rPr lang="fa-IR" dirty="0">
                <a:latin typeface="Calibri"/>
                <a:cs typeface="B Nazanin" pitchFamily="2" charset="-78"/>
              </a:rPr>
              <a:t>خته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o</a:t>
            </a:r>
            <a:endParaRPr lang="fa-IR" dirty="0">
              <a:cs typeface="B Nazanin" pitchFamily="2" charset="-78"/>
            </a:endParaRPr>
          </a:p>
          <a:p>
            <a:pPr algn="r" rtl="1">
              <a:buClr>
                <a:srgbClr val="0070C0"/>
              </a:buClr>
            </a:pPr>
            <a:r>
              <a:rPr lang="fa-IR" dirty="0">
                <a:latin typeface="Calibri"/>
                <a:ea typeface="Calibri"/>
                <a:cs typeface="B Nazanin" pitchFamily="2" charset="-78"/>
              </a:rPr>
              <a:t>رادیوگرافی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o</a:t>
            </a:r>
            <a:endParaRPr lang="fa-IR" dirty="0">
              <a:cs typeface="B Nazanin" pitchFamily="2" charset="-78"/>
            </a:endParaRPr>
          </a:p>
          <a:p>
            <a:pPr algn="r" rtl="1">
              <a:buClr>
                <a:srgbClr val="0070C0"/>
              </a:buClr>
            </a:pPr>
            <a:r>
              <a:rPr lang="fa-IR" dirty="0">
                <a:latin typeface="Calibri"/>
                <a:ea typeface="Calibri"/>
                <a:cs typeface="B Nazanin" pitchFamily="2" charset="-78"/>
              </a:rPr>
              <a:t>سی تی اسکن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o</a:t>
            </a:r>
            <a:endParaRPr lang="fa-IR" dirty="0">
              <a:latin typeface="Calibri"/>
              <a:ea typeface="Calibri"/>
              <a:cs typeface="B Nazanin" pitchFamily="2" charset="-78"/>
            </a:endParaRPr>
          </a:p>
          <a:p>
            <a:pPr algn="r" rtl="1">
              <a:buClr>
                <a:srgbClr val="0070C0"/>
              </a:buClr>
            </a:pPr>
            <a:r>
              <a:rPr lang="en-US" dirty="0">
                <a:latin typeface="Times New Roman" pitchFamily="18" charset="0"/>
                <a:ea typeface="Calibri"/>
                <a:cs typeface="Times New Roman" pitchFamily="18" charset="0"/>
              </a:rPr>
              <a:t>ESR o</a:t>
            </a:r>
            <a:r>
              <a:rPr lang="fa-IR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fa-IR" dirty="0">
                <a:latin typeface="Calibri"/>
                <a:ea typeface="Calibri"/>
                <a:cs typeface="B Nazanin" pitchFamily="2" charset="-78"/>
              </a:rPr>
              <a:t> </a:t>
            </a:r>
            <a:endParaRPr lang="en-US" dirty="0">
              <a:latin typeface="Calibri"/>
              <a:ea typeface="Calibri"/>
              <a:cs typeface="B Nazanin" pitchFamily="2" charset="-78"/>
            </a:endParaRPr>
          </a:p>
          <a:p>
            <a:pPr algn="r" rtl="1">
              <a:buClr>
                <a:srgbClr val="0070C0"/>
              </a:buClr>
            </a:pPr>
            <a:r>
              <a:rPr lang="en-US" dirty="0">
                <a:latin typeface="Times New Roman" pitchFamily="18" charset="0"/>
                <a:ea typeface="Calibri"/>
                <a:cs typeface="Times New Roman" pitchFamily="18" charset="0"/>
              </a:rPr>
              <a:t>PT , PTT 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o </a:t>
            </a:r>
            <a:r>
              <a:rPr lang="fa-IR" dirty="0">
                <a:latin typeface="Calibri"/>
                <a:ea typeface="Calibri"/>
                <a:cs typeface="B Nazanin" pitchFamily="2" charset="-78"/>
              </a:rPr>
              <a:t> </a:t>
            </a:r>
            <a:endParaRPr lang="en-US" dirty="0">
              <a:latin typeface="Calibri"/>
              <a:ea typeface="Calibri"/>
              <a:cs typeface="B Nazanin" pitchFamily="2" charset="-78"/>
            </a:endParaRPr>
          </a:p>
          <a:p>
            <a:pPr algn="r" rtl="1">
              <a:buClr>
                <a:srgbClr val="0070C0"/>
              </a:buClr>
            </a:pPr>
            <a:r>
              <a:rPr lang="en-US" dirty="0">
                <a:latin typeface="Calibri"/>
                <a:ea typeface="Calibri"/>
                <a:cs typeface="B Nazanin" pitchFamily="2" charset="-78"/>
              </a:rPr>
              <a:t>   </a:t>
            </a:r>
            <a:r>
              <a:rPr lang="en-US" dirty="0">
                <a:latin typeface="Times New Roman" pitchFamily="18" charset="0"/>
                <a:ea typeface="Calibri"/>
                <a:cs typeface="Times New Roman" pitchFamily="18" charset="0"/>
              </a:rPr>
              <a:t>VBG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 o</a:t>
            </a:r>
            <a:endParaRPr lang="fa-IR" dirty="0">
              <a:cs typeface="B Nazanin" pitchFamily="2" charset="-78"/>
            </a:endParaRPr>
          </a:p>
          <a:p>
            <a:pPr algn="r" rtl="1">
              <a:buClr>
                <a:srgbClr val="0070C0"/>
              </a:buClr>
            </a:pPr>
            <a:r>
              <a:rPr lang="fa-IR" dirty="0">
                <a:cs typeface="B Nazanin" pitchFamily="2" charset="-78"/>
              </a:rPr>
              <a:t>داروها:</a:t>
            </a:r>
          </a:p>
          <a:p>
            <a:pPr marL="0" indent="0" algn="r" rtl="1">
              <a:buClr>
                <a:srgbClr val="0070C0"/>
              </a:buClr>
              <a:buNone/>
            </a:pPr>
            <a:endParaRPr lang="fa-IR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93616992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rtl="1"/>
            <a:r>
              <a:rPr lang="fa-IR" sz="3200" dirty="0">
                <a:solidFill>
                  <a:srgbClr val="0070C0"/>
                </a:solidFill>
                <a:latin typeface="Calibri"/>
                <a:cs typeface="B Titr" pitchFamily="2" charset="-78"/>
              </a:rPr>
              <a:t>تشخیص پرستاری براساس اولویت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 algn="r" rtl="1">
              <a:buClr>
                <a:srgbClr val="0070C0"/>
              </a:buClr>
              <a:buFont typeface="+mj-lt"/>
              <a:buAutoNum type="arabicPeriod"/>
            </a:pPr>
            <a:endParaRPr lang="en-US" dirty="0">
              <a:latin typeface="Calibri"/>
              <a:ea typeface="Calibri"/>
              <a:cs typeface="B Nazanin" pitchFamily="2" charset="-78"/>
            </a:endParaRPr>
          </a:p>
          <a:p>
            <a:pPr marL="514350" indent="-514350" algn="r" rtl="1">
              <a:buClr>
                <a:srgbClr val="0070C0"/>
              </a:buClr>
              <a:buFont typeface="+mj-lt"/>
              <a:buAutoNum type="arabicPeriod"/>
            </a:pPr>
            <a:r>
              <a:rPr lang="fa-IR" dirty="0"/>
              <a:t> </a:t>
            </a:r>
          </a:p>
          <a:p>
            <a:pPr marL="514350" indent="-514350" algn="r" rtl="1">
              <a:buClr>
                <a:srgbClr val="0070C0"/>
              </a:buClr>
              <a:buFont typeface="+mj-lt"/>
              <a:buAutoNum type="arabicPeriod"/>
            </a:pPr>
            <a:r>
              <a:rPr lang="fa-IR" dirty="0"/>
              <a:t> </a:t>
            </a:r>
          </a:p>
          <a:p>
            <a:pPr marL="514350" indent="-514350" algn="r" rtl="1">
              <a:buClr>
                <a:srgbClr val="0070C0"/>
              </a:buClr>
              <a:buFont typeface="+mj-lt"/>
              <a:buAutoNum type="arabicPeriod"/>
            </a:pPr>
            <a:r>
              <a:rPr lang="fa-IR" dirty="0"/>
              <a:t> </a:t>
            </a:r>
            <a:endParaRPr lang="en-US" dirty="0"/>
          </a:p>
        </p:txBody>
      </p:sp>
    </p:spTree>
  </p:cSld>
  <p:clrMapOvr>
    <a:masterClrMapping/>
  </p:clrMapOvr>
  <p:transition>
    <p:wipe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sz="3600" dirty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برنامه مراقبت پرستاری: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 algn="r" rtl="1">
              <a:buClr>
                <a:srgbClr val="0070C0"/>
              </a:buClr>
              <a:buFont typeface="+mj-lt"/>
              <a:buAutoNum type="arabicPeriod"/>
            </a:pPr>
            <a:r>
              <a:rPr lang="fa-IR" dirty="0">
                <a:latin typeface="Calibri"/>
                <a:ea typeface="Calibri"/>
                <a:cs typeface="B Nazanin" pitchFamily="2" charset="-78"/>
              </a:rPr>
              <a:t> </a:t>
            </a:r>
          </a:p>
          <a:p>
            <a:pPr marL="514350" indent="-514350" algn="r" rtl="1">
              <a:buClr>
                <a:srgbClr val="0070C0"/>
              </a:buClr>
              <a:buFont typeface="+mj-lt"/>
              <a:buAutoNum type="arabicPeriod"/>
            </a:pPr>
            <a:r>
              <a:rPr lang="fa-IR" dirty="0">
                <a:latin typeface="Calibri"/>
                <a:ea typeface="Calibri"/>
                <a:cs typeface="B Nazanin" pitchFamily="2" charset="-78"/>
              </a:rPr>
              <a:t> </a:t>
            </a:r>
          </a:p>
          <a:p>
            <a:pPr marL="514350" indent="-514350" algn="r" rtl="1">
              <a:buClr>
                <a:srgbClr val="0070C0"/>
              </a:buClr>
              <a:buFont typeface="+mj-lt"/>
              <a:buAutoNum type="arabicPeriod"/>
            </a:pPr>
            <a:r>
              <a:rPr lang="fa-IR" dirty="0">
                <a:latin typeface="Calibri"/>
                <a:ea typeface="Calibri"/>
                <a:cs typeface="B Nazanin" pitchFamily="2" charset="-78"/>
              </a:rPr>
              <a:t>  </a:t>
            </a:r>
            <a:endParaRPr lang="en-US" dirty="0">
              <a:latin typeface="Calibri"/>
              <a:ea typeface="Calibri"/>
              <a:cs typeface="B Nazanin" pitchFamily="2" charset="-78"/>
            </a:endParaRPr>
          </a:p>
          <a:p>
            <a:pPr algn="r" rtl="1"/>
            <a:endParaRPr lang="en-US" dirty="0">
              <a:latin typeface="Calibri"/>
              <a:ea typeface="Calibri"/>
              <a:cs typeface="B Nazanin" pitchFamily="2" charset="-78"/>
            </a:endParaRPr>
          </a:p>
          <a:p>
            <a:pPr marL="0" indent="0" algn="r" rtl="1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6981830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sz="3600" dirty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نیازهای آموزشی بیمار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r" rtl="1">
              <a:buClr>
                <a:srgbClr val="0070C0"/>
              </a:buClr>
              <a:buFont typeface="Wingdings" pitchFamily="2" charset="2"/>
              <a:buChar char="v"/>
            </a:pPr>
            <a:r>
              <a:rPr lang="fa-IR" dirty="0">
                <a:cs typeface="B Nazanin" pitchFamily="2" charset="-78"/>
              </a:rPr>
              <a:t>آشنایی با:</a:t>
            </a:r>
          </a:p>
          <a:p>
            <a:pPr algn="r" rtl="1">
              <a:buClr>
                <a:srgbClr val="0070C0"/>
              </a:buClr>
            </a:pPr>
            <a:r>
              <a:rPr lang="fa-IR" dirty="0">
                <a:cs typeface="B Nazanin" pitchFamily="2" charset="-78"/>
              </a:rPr>
              <a:t> تعریف بیماری:</a:t>
            </a:r>
          </a:p>
          <a:p>
            <a:pPr algn="r" rtl="1">
              <a:buClr>
                <a:srgbClr val="0070C0"/>
              </a:buClr>
            </a:pPr>
            <a:r>
              <a:rPr lang="fa-IR" dirty="0">
                <a:cs typeface="B Nazanin" pitchFamily="2" charset="-78"/>
              </a:rPr>
              <a:t> </a:t>
            </a:r>
            <a:r>
              <a:rPr lang="fa-IR" dirty="0">
                <a:latin typeface="Calibri"/>
                <a:cs typeface="B Nazanin" pitchFamily="2" charset="-78"/>
              </a:rPr>
              <a:t>علائم بیماری:</a:t>
            </a:r>
            <a:endParaRPr lang="fa-IR" dirty="0">
              <a:cs typeface="B Nazanin" pitchFamily="2" charset="-78"/>
            </a:endParaRPr>
          </a:p>
          <a:p>
            <a:pPr algn="r" rtl="1">
              <a:buClr>
                <a:srgbClr val="0070C0"/>
              </a:buClr>
            </a:pPr>
            <a:r>
              <a:rPr lang="fa-IR" dirty="0">
                <a:cs typeface="B Nazanin" pitchFamily="2" charset="-78"/>
              </a:rPr>
              <a:t>عوارض بیماری: </a:t>
            </a:r>
          </a:p>
          <a:p>
            <a:pPr algn="r" rtl="1">
              <a:buClr>
                <a:srgbClr val="0070C0"/>
              </a:buClr>
            </a:pPr>
            <a:r>
              <a:rPr lang="fa-IR" dirty="0">
                <a:cs typeface="B Nazanin" pitchFamily="2" charset="-78"/>
              </a:rPr>
              <a:t>داروها و مصرف آن: </a:t>
            </a:r>
          </a:p>
          <a:p>
            <a:pPr algn="r" rtl="1">
              <a:buClr>
                <a:srgbClr val="0070C0"/>
              </a:buClr>
            </a:pPr>
            <a:r>
              <a:rPr lang="fa-IR" dirty="0">
                <a:cs typeface="B Nazanin" pitchFamily="2" charset="-78"/>
              </a:rPr>
              <a:t>عوارض داروها:</a:t>
            </a:r>
          </a:p>
          <a:p>
            <a:pPr algn="r" rtl="1">
              <a:buClr>
                <a:srgbClr val="0070C0"/>
              </a:buClr>
            </a:pPr>
            <a:r>
              <a:rPr lang="fa-IR" dirty="0">
                <a:cs typeface="B Nazanin" pitchFamily="2" charset="-78"/>
              </a:rPr>
              <a:t>فعالیت و استراحت:  </a:t>
            </a:r>
          </a:p>
          <a:p>
            <a:pPr algn="r" rtl="1">
              <a:buClr>
                <a:srgbClr val="0070C0"/>
              </a:buClr>
            </a:pPr>
            <a:r>
              <a:rPr lang="fa-IR" dirty="0">
                <a:cs typeface="B Nazanin" pitchFamily="2" charset="-78"/>
              </a:rPr>
              <a:t>تسکین درد: </a:t>
            </a:r>
            <a:endParaRPr lang="fa-IR" dirty="0">
              <a:latin typeface="Calibri"/>
              <a:ea typeface="Calibri"/>
              <a:cs typeface="B Nazanin" pitchFamily="2" charset="-78"/>
            </a:endParaRPr>
          </a:p>
          <a:p>
            <a:pPr algn="r" rtl="1">
              <a:buClr>
                <a:srgbClr val="0070C0"/>
              </a:buClr>
            </a:pPr>
            <a:r>
              <a:rPr lang="fa-IR" dirty="0">
                <a:latin typeface="Calibri"/>
                <a:cs typeface="B Nazanin" pitchFamily="2" charset="-78"/>
              </a:rPr>
              <a:t>رژیم غذایی: </a:t>
            </a:r>
            <a:endParaRPr lang="fa-IR" dirty="0">
              <a:cs typeface="B Nazanin" pitchFamily="2" charset="-78"/>
            </a:endParaRPr>
          </a:p>
          <a:p>
            <a:pPr algn="r" rtl="1">
              <a:buClr>
                <a:srgbClr val="0070C0"/>
              </a:buClr>
            </a:pPr>
            <a:endParaRPr lang="fa-IR" dirty="0">
              <a:cs typeface="B Nazanin" pitchFamily="2" charset="-78"/>
            </a:endParaRPr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865320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38200"/>
          </a:xfrm>
        </p:spPr>
        <p:txBody>
          <a:bodyPr anchor="ctr"/>
          <a:lstStyle/>
          <a:p>
            <a:pPr rtl="1"/>
            <a:r>
              <a:rPr lang="fa-IR" dirty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مشخصات فردی بیمار</a:t>
            </a:r>
            <a:endParaRPr lang="en-US" dirty="0">
              <a:solidFill>
                <a:srgbClr val="0070C0"/>
              </a:solidFill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pPr marL="1005840" marR="0" indent="-457200" algn="just" rtl="1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Clr>
                <a:srgbClr val="0070C0"/>
              </a:buClr>
              <a:buFont typeface="Wingdings" pitchFamily="2" charset="2"/>
              <a:buChar char="§"/>
            </a:pPr>
            <a:r>
              <a:rPr lang="ar-SA" dirty="0">
                <a:latin typeface="Calibri"/>
                <a:ea typeface="Calibri"/>
                <a:cs typeface="B Nazanin" pitchFamily="2" charset="-78"/>
              </a:rPr>
              <a:t>نام</a:t>
            </a:r>
            <a:r>
              <a:rPr lang="fa-IR" dirty="0">
                <a:latin typeface="Calibri"/>
                <a:ea typeface="Calibri"/>
                <a:cs typeface="B Nazanin" pitchFamily="2" charset="-78"/>
              </a:rPr>
              <a:t> و نام خانوادگی</a:t>
            </a:r>
            <a:r>
              <a:rPr lang="ar-SA" dirty="0">
                <a:latin typeface="Calibri"/>
                <a:ea typeface="Calibri"/>
                <a:cs typeface="B Nazanin" pitchFamily="2" charset="-78"/>
              </a:rPr>
              <a:t>: </a:t>
            </a:r>
            <a:endParaRPr lang="fa-IR" dirty="0">
              <a:latin typeface="Calibri"/>
              <a:ea typeface="Calibri"/>
              <a:cs typeface="B Nazanin" pitchFamily="2" charset="-78"/>
            </a:endParaRPr>
          </a:p>
          <a:p>
            <a:pPr marL="1005840" marR="0" indent="-457200" algn="just" rtl="1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Clr>
                <a:srgbClr val="0070C0"/>
              </a:buClr>
              <a:buFont typeface="Wingdings" pitchFamily="2" charset="2"/>
              <a:buChar char="§"/>
            </a:pPr>
            <a:r>
              <a:rPr lang="fa-IR" dirty="0">
                <a:latin typeface="Calibri"/>
                <a:ea typeface="Calibri"/>
                <a:cs typeface="B Nazanin" pitchFamily="2" charset="-78"/>
              </a:rPr>
              <a:t>تاریخ مراجعه:</a:t>
            </a:r>
          </a:p>
          <a:p>
            <a:pPr marL="1005840" marR="0" indent="-457200" algn="just" rtl="1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Clr>
                <a:srgbClr val="0070C0"/>
              </a:buClr>
              <a:buFont typeface="Wingdings" pitchFamily="2" charset="2"/>
              <a:buChar char="§"/>
            </a:pPr>
            <a:r>
              <a:rPr lang="fa-IR" dirty="0">
                <a:latin typeface="Calibri"/>
                <a:ea typeface="Calibri"/>
                <a:cs typeface="B Nazanin" pitchFamily="2" charset="-78"/>
              </a:rPr>
              <a:t>ساعت مراجعه:</a:t>
            </a:r>
            <a:endParaRPr lang="en-US" dirty="0">
              <a:latin typeface="Calibri"/>
              <a:ea typeface="Calibri"/>
              <a:cs typeface="B Nazanin" pitchFamily="2" charset="-78"/>
            </a:endParaRPr>
          </a:p>
          <a:p>
            <a:pPr marL="1005840" marR="0" indent="-457200" algn="just" rtl="1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Clr>
                <a:srgbClr val="0070C0"/>
              </a:buClr>
              <a:buFont typeface="Wingdings" pitchFamily="2" charset="2"/>
              <a:buChar char="§"/>
            </a:pPr>
            <a:r>
              <a:rPr lang="ar-SA" dirty="0">
                <a:latin typeface="Calibri"/>
                <a:ea typeface="Calibri"/>
                <a:cs typeface="B Nazanin" pitchFamily="2" charset="-78"/>
              </a:rPr>
              <a:t>شغل:</a:t>
            </a:r>
            <a:r>
              <a:rPr lang="fa-IR" dirty="0">
                <a:latin typeface="Calibri"/>
                <a:ea typeface="Calibri"/>
                <a:cs typeface="B Nazanin" pitchFamily="2" charset="-78"/>
              </a:rPr>
              <a:t>          تحصیلات:              وضعیت تاهل:                  تعداد فرزندان: </a:t>
            </a:r>
          </a:p>
          <a:p>
            <a:pPr marL="1005840" marR="0" indent="-457200" algn="just" rtl="1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Clr>
                <a:srgbClr val="0070C0"/>
              </a:buClr>
              <a:buFont typeface="Wingdings" pitchFamily="2" charset="2"/>
              <a:buChar char="§"/>
            </a:pPr>
            <a:r>
              <a:rPr lang="fa-IR" dirty="0">
                <a:latin typeface="Calibri"/>
                <a:ea typeface="Calibri"/>
                <a:cs typeface="B Nazanin" pitchFamily="2" charset="-78"/>
              </a:rPr>
              <a:t>محل سکونت:              وضعیت بیمه:                 وضعیت خلق و خو:            </a:t>
            </a:r>
          </a:p>
          <a:p>
            <a:pPr marL="1005840" marR="0" indent="-457200" algn="just" rtl="1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Clr>
                <a:srgbClr val="0070C0"/>
              </a:buClr>
              <a:buFont typeface="Wingdings" pitchFamily="2" charset="2"/>
              <a:buChar char="§"/>
            </a:pPr>
            <a:r>
              <a:rPr lang="ar-SA" dirty="0">
                <a:latin typeface="Calibri"/>
                <a:ea typeface="Calibri"/>
                <a:cs typeface="B Nazanin" pitchFamily="2" charset="-78"/>
              </a:rPr>
              <a:t>سن: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     </a:t>
            </a:r>
            <a:r>
              <a:rPr lang="fa-IR" dirty="0">
                <a:latin typeface="Calibri"/>
                <a:ea typeface="Calibri"/>
                <a:cs typeface="B Nazanin" pitchFamily="2" charset="-78"/>
              </a:rPr>
              <a:t> ساله       قد: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    </a:t>
            </a:r>
            <a:r>
              <a:rPr lang="en-US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cm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    </a:t>
            </a:r>
            <a:r>
              <a:rPr lang="fa-IR" dirty="0">
                <a:latin typeface="Calibri"/>
                <a:ea typeface="Calibri"/>
                <a:cs typeface="B Nazanin" pitchFamily="2" charset="-78"/>
              </a:rPr>
              <a:t>       وزن:       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  </a:t>
            </a:r>
            <a:r>
              <a:rPr lang="en-US" dirty="0"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kg</a:t>
            </a:r>
            <a:r>
              <a:rPr lang="fa-IR" dirty="0">
                <a:latin typeface="Calibri"/>
                <a:ea typeface="Calibri"/>
                <a:cs typeface="B Nazanin" pitchFamily="2" charset="-78"/>
              </a:rPr>
              <a:t>          </a:t>
            </a:r>
            <a:r>
              <a:rPr lang="en-US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BMI</a:t>
            </a:r>
            <a:r>
              <a:rPr lang="fa-IR" dirty="0">
                <a:latin typeface="Calibri"/>
                <a:ea typeface="Calibri"/>
                <a:cs typeface="B Nazanin" pitchFamily="2" charset="-78"/>
              </a:rPr>
              <a:t>: </a:t>
            </a:r>
          </a:p>
          <a:p>
            <a:pPr marL="1005840" marR="0" indent="-457200" algn="just" rtl="1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Clr>
                <a:srgbClr val="0070C0"/>
              </a:buClr>
              <a:buFont typeface="Wingdings" pitchFamily="2" charset="2"/>
              <a:buChar char="§"/>
            </a:pPr>
            <a:r>
              <a:rPr lang="fa-IR" dirty="0">
                <a:latin typeface="Calibri"/>
                <a:ea typeface="Calibri"/>
                <a:cs typeface="B Nazanin" pitchFamily="2" charset="-78"/>
              </a:rPr>
              <a:t>گروه خونی: </a:t>
            </a:r>
            <a:endParaRPr lang="en-US" dirty="0">
              <a:latin typeface="Calibri"/>
              <a:ea typeface="Calibri"/>
              <a:cs typeface="B Nazanin" pitchFamily="2" charset="-78"/>
            </a:endParaRPr>
          </a:p>
          <a:p>
            <a:endParaRPr lang="en-US" dirty="0"/>
          </a:p>
        </p:txBody>
      </p:sp>
    </p:spTree>
  </p:cSld>
  <p:clrMapOvr>
    <a:masterClrMapping/>
  </p:clrMapOvr>
  <p:transition>
    <p:wipe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14400"/>
          </a:xfrm>
        </p:spPr>
        <p:txBody>
          <a:bodyPr anchor="ctr"/>
          <a:lstStyle/>
          <a:p>
            <a:pPr rtl="1"/>
            <a:r>
              <a:rPr lang="fa-IR" dirty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وضعیت هوشیاری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639763" indent="-457200" algn="r" rtl="1">
              <a:lnSpc>
                <a:spcPct val="1100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fa-IR" dirty="0">
                <a:cs typeface="B Nazanin" pitchFamily="2" charset="-78"/>
              </a:rPr>
              <a:t>سطح هوشیاری:</a:t>
            </a:r>
          </a:p>
          <a:p>
            <a:pPr marL="639763" indent="-457200" algn="r" rtl="1">
              <a:lnSpc>
                <a:spcPct val="1100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fa-IR" dirty="0">
                <a:cs typeface="B Nazanin" pitchFamily="2" charset="-78"/>
              </a:rPr>
              <a:t>خواب آلوده: </a:t>
            </a:r>
          </a:p>
          <a:p>
            <a:pPr marL="639763" indent="-457200" algn="r" rtl="1">
              <a:lnSpc>
                <a:spcPct val="1100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fa-IR" dirty="0">
                <a:cs typeface="B Nazanin" pitchFamily="2" charset="-78"/>
              </a:rPr>
              <a:t>گیج: </a:t>
            </a:r>
          </a:p>
          <a:p>
            <a:pPr marL="639763" indent="-457200" algn="r" rtl="1">
              <a:lnSpc>
                <a:spcPct val="1100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fa-IR" dirty="0">
                <a:cs typeface="B Nazanin" pitchFamily="2" charset="-78"/>
              </a:rPr>
              <a:t>آگاهی به زمان و مکان: </a:t>
            </a:r>
          </a:p>
          <a:p>
            <a:pPr marL="639763" indent="-457200" algn="r" rtl="1">
              <a:lnSpc>
                <a:spcPct val="1100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fa-IR" dirty="0">
                <a:cs typeface="B Nazanin" pitchFamily="2" charset="-78"/>
              </a:rPr>
              <a:t>بدون پاسخ:</a:t>
            </a:r>
            <a:endParaRPr lang="en-US" dirty="0">
              <a:cs typeface="B Nazanin" pitchFamily="2" charset="-78"/>
            </a:endParaRPr>
          </a:p>
          <a:p>
            <a:pPr marL="639763" indent="-457200" algn="r" rtl="1">
              <a:lnSpc>
                <a:spcPct val="110000"/>
              </a:lnSpc>
              <a:buClr>
                <a:srgbClr val="0070C0"/>
              </a:buClr>
              <a:buFont typeface="Arial" pitchFamily="34" charset="0"/>
              <a:buChar char="•"/>
            </a:pPr>
            <a:endParaRPr lang="en-US" dirty="0">
              <a:cs typeface="B Nazanin" pitchFamily="2" charset="-78"/>
            </a:endParaRPr>
          </a:p>
          <a:p>
            <a:pPr marL="639763" indent="-457200">
              <a:lnSpc>
                <a:spcPct val="1100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GCS:    Eye:…..verbal….. Motor….total score:</a:t>
            </a:r>
          </a:p>
        </p:txBody>
      </p:sp>
    </p:spTree>
    <p:extLst>
      <p:ext uri="{BB962C8B-B14F-4D97-AF65-F5344CB8AC3E}">
        <p14:creationId xmlns:p14="http://schemas.microsoft.com/office/powerpoint/2010/main" val="3359303933"/>
      </p:ext>
    </p:extLst>
  </p:cSld>
  <p:clrMapOvr>
    <a:masterClrMapping/>
  </p:clrMapOvr>
  <p:transition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38200"/>
          </a:xfrm>
        </p:spPr>
        <p:txBody>
          <a:bodyPr anchor="ctr">
            <a:normAutofit/>
          </a:bodyPr>
          <a:lstStyle/>
          <a:p>
            <a:pPr lvl="0"/>
            <a:r>
              <a:rPr lang="fa-IR" sz="3100" dirty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شکایت اصلی بیمار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r" rtl="1">
              <a:buClr>
                <a:srgbClr val="002060"/>
              </a:buClr>
            </a:pPr>
            <a:endParaRPr lang="en-US" dirty="0"/>
          </a:p>
        </p:txBody>
      </p:sp>
    </p:spTree>
  </p:cSld>
  <p:clrMapOvr>
    <a:masterClrMapping/>
  </p:clrMapOvr>
  <p:transition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 anchor="ctr">
            <a:noAutofit/>
          </a:bodyPr>
          <a:lstStyle/>
          <a:p>
            <a:pPr lvl="0" rtl="1"/>
            <a:r>
              <a:rPr lang="fa-IR" sz="2800" dirty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سوابق پزشکی بیمار</a:t>
            </a:r>
            <a:endParaRPr lang="en-US" sz="2800" dirty="0">
              <a:solidFill>
                <a:srgbClr val="0070C0"/>
              </a:solidFill>
              <a:latin typeface="Calibri"/>
              <a:ea typeface="Calibri"/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Clr>
                <a:srgbClr val="002060"/>
              </a:buClr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Hepatitis:        HIV:  </a:t>
            </a:r>
            <a:r>
              <a:rPr lang="fa-I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DM :     HTN:    </a:t>
            </a:r>
            <a:r>
              <a:rPr lang="fa-I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HLP</a:t>
            </a:r>
            <a:r>
              <a:rPr lang="en-US" dirty="0"/>
              <a:t>:  </a:t>
            </a:r>
          </a:p>
          <a:p>
            <a:pPr algn="r" rtl="1">
              <a:buClr>
                <a:srgbClr val="002060"/>
              </a:buClr>
            </a:pPr>
            <a:r>
              <a:rPr lang="fa-IR" dirty="0">
                <a:latin typeface="Calibri"/>
                <a:ea typeface="Calibri"/>
                <a:cs typeface="B Nazanin" pitchFamily="2" charset="-78"/>
              </a:rPr>
              <a:t>سابقه بیماری های تنفسی</a:t>
            </a:r>
            <a:r>
              <a:rPr lang="fa-IR" dirty="0"/>
              <a:t>: </a:t>
            </a:r>
          </a:p>
          <a:p>
            <a:pPr algn="r" rtl="1">
              <a:buClr>
                <a:srgbClr val="002060"/>
              </a:buClr>
            </a:pPr>
            <a:r>
              <a:rPr lang="fa-IR" dirty="0">
                <a:latin typeface="Calibri"/>
                <a:ea typeface="Calibri"/>
                <a:cs typeface="B Nazanin" pitchFamily="2" charset="-78"/>
              </a:rPr>
              <a:t>سابقه بیماری های قلبی عروقی</a:t>
            </a:r>
            <a:r>
              <a:rPr lang="fa-IR" sz="2900" dirty="0">
                <a:latin typeface="Calibri"/>
                <a:ea typeface="Calibri"/>
                <a:cs typeface="B Nazanin" pitchFamily="2" charset="-78"/>
              </a:rPr>
              <a:t>: </a:t>
            </a:r>
          </a:p>
          <a:p>
            <a:pPr algn="r" rtl="1">
              <a:buClr>
                <a:srgbClr val="002060"/>
              </a:buClr>
            </a:pPr>
            <a:r>
              <a:rPr lang="fa-IR" sz="2600" dirty="0">
                <a:latin typeface="Calibri"/>
                <a:ea typeface="Calibri"/>
                <a:cs typeface="B Nazanin" pitchFamily="2" charset="-78"/>
              </a:rPr>
              <a:t>سابقه بیماری های ژنتیکی</a:t>
            </a:r>
            <a:r>
              <a:rPr lang="fa-IR" dirty="0"/>
              <a:t>:</a:t>
            </a:r>
          </a:p>
          <a:p>
            <a:pPr algn="r" rtl="1">
              <a:buClr>
                <a:srgbClr val="002060"/>
              </a:buClr>
            </a:pPr>
            <a:r>
              <a:rPr lang="fa-IR" sz="2600" dirty="0">
                <a:latin typeface="Calibri"/>
                <a:ea typeface="Calibri"/>
                <a:cs typeface="B Nazanin" pitchFamily="2" charset="-78"/>
              </a:rPr>
              <a:t>سابقه بیماری های خونی</a:t>
            </a:r>
            <a:r>
              <a:rPr lang="fa-IR" dirty="0"/>
              <a:t>:</a:t>
            </a:r>
          </a:p>
          <a:p>
            <a:pPr algn="r" rtl="1">
              <a:buClr>
                <a:srgbClr val="002060"/>
              </a:buClr>
            </a:pPr>
            <a:r>
              <a:rPr lang="fa-IR" sz="2600" dirty="0">
                <a:latin typeface="Calibri"/>
                <a:ea typeface="Calibri"/>
                <a:cs typeface="B Nazanin" pitchFamily="2" charset="-78"/>
              </a:rPr>
              <a:t>سابقه بیماری های گوارشی و کبدی</a:t>
            </a:r>
            <a:r>
              <a:rPr lang="fa-IR" dirty="0"/>
              <a:t>: </a:t>
            </a:r>
          </a:p>
          <a:p>
            <a:pPr algn="r" rtl="1">
              <a:buClr>
                <a:srgbClr val="002060"/>
              </a:buClr>
            </a:pPr>
            <a:r>
              <a:rPr lang="fa-IR" sz="2600" dirty="0">
                <a:latin typeface="Calibri"/>
                <a:ea typeface="Calibri"/>
                <a:cs typeface="B Nazanin" pitchFamily="2" charset="-78"/>
              </a:rPr>
              <a:t>سابقه خودکشی</a:t>
            </a:r>
            <a:r>
              <a:rPr lang="fa-IR" dirty="0"/>
              <a:t>: </a:t>
            </a:r>
          </a:p>
          <a:p>
            <a:pPr algn="r" rtl="1">
              <a:buClr>
                <a:srgbClr val="002060"/>
              </a:buClr>
            </a:pPr>
            <a:r>
              <a:rPr lang="fa-IR" sz="2600" dirty="0">
                <a:latin typeface="Calibri"/>
                <a:ea typeface="Calibri"/>
                <a:cs typeface="B Nazanin" pitchFamily="2" charset="-78"/>
              </a:rPr>
              <a:t>سابقه بیماری های خاص</a:t>
            </a:r>
            <a:r>
              <a:rPr lang="fa-IR" dirty="0"/>
              <a:t>: </a:t>
            </a:r>
          </a:p>
          <a:p>
            <a:pPr algn="r" rtl="1">
              <a:buClr>
                <a:srgbClr val="002060"/>
              </a:buClr>
            </a:pPr>
            <a:r>
              <a:rPr lang="fa-IR" sz="2600" dirty="0">
                <a:latin typeface="Calibri"/>
                <a:ea typeface="Calibri"/>
                <a:cs typeface="B Nazanin" pitchFamily="2" charset="-78"/>
              </a:rPr>
              <a:t>سابقه آرتریت</a:t>
            </a:r>
            <a:r>
              <a:rPr lang="fa-IR" dirty="0"/>
              <a:t>: </a:t>
            </a:r>
          </a:p>
          <a:p>
            <a:pPr algn="r" rtl="1">
              <a:buClr>
                <a:srgbClr val="002060"/>
              </a:buClr>
            </a:pPr>
            <a:r>
              <a:rPr lang="fa-IR" sz="2600" dirty="0">
                <a:latin typeface="Calibri"/>
                <a:ea typeface="Calibri"/>
                <a:cs typeface="B Nazanin" pitchFamily="2" charset="-78"/>
              </a:rPr>
              <a:t>سابقه تیروئید</a:t>
            </a:r>
            <a:r>
              <a:rPr lang="fa-IR" dirty="0"/>
              <a:t>: </a:t>
            </a:r>
            <a:endParaRPr lang="en-US" dirty="0"/>
          </a:p>
          <a:p>
            <a:pPr marL="0" indent="0" algn="r" rtl="1">
              <a:buClr>
                <a:srgbClr val="002060"/>
              </a:buClr>
              <a:buNone/>
            </a:pPr>
            <a:r>
              <a:rPr lang="en-US" dirty="0"/>
              <a:t>                                                                                   </a:t>
            </a:r>
          </a:p>
        </p:txBody>
      </p:sp>
    </p:spTree>
  </p:cSld>
  <p:clrMapOvr>
    <a:masterClrMapping/>
  </p:clrMapOvr>
  <p:transition>
    <p:wipe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14400"/>
          </a:xfrm>
        </p:spPr>
        <p:txBody>
          <a:bodyPr anchor="ctr"/>
          <a:lstStyle/>
          <a:p>
            <a:pPr rtl="1"/>
            <a:r>
              <a:rPr lang="fa-IR" sz="2800" dirty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سابقه مصرف دارو و واکسیناسیون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0" y="1527048"/>
            <a:ext cx="8991600" cy="4873752"/>
          </a:xfrm>
        </p:spPr>
        <p:txBody>
          <a:bodyPr>
            <a:normAutofit fontScale="77500" lnSpcReduction="20000"/>
          </a:bodyPr>
          <a:lstStyle/>
          <a:p>
            <a:pPr algn="r" rtl="1">
              <a:buClr>
                <a:srgbClr val="002060"/>
              </a:buClr>
            </a:pPr>
            <a:r>
              <a:rPr lang="fa-IR" dirty="0">
                <a:cs typeface="B Nazanin" pitchFamily="2" charset="-78"/>
              </a:rPr>
              <a:t>سابقه مصرف دارو و نوع دارو: </a:t>
            </a:r>
          </a:p>
          <a:p>
            <a:pPr marL="0" indent="0" algn="r" rtl="1">
              <a:buNone/>
            </a:pPr>
            <a:endParaRPr lang="fa-IR" dirty="0">
              <a:cs typeface="B Nazanin" pitchFamily="2" charset="-78"/>
            </a:endParaRPr>
          </a:p>
          <a:p>
            <a:pPr algn="r" rtl="1">
              <a:buClr>
                <a:srgbClr val="002060"/>
              </a:buClr>
            </a:pPr>
            <a:r>
              <a:rPr lang="fa-IR" dirty="0">
                <a:cs typeface="B Nazanin" pitchFamily="2" charset="-78"/>
              </a:rPr>
              <a:t>رژیم غذایی خاص: </a:t>
            </a:r>
          </a:p>
          <a:p>
            <a:pPr marL="0" indent="0" algn="r" rtl="1">
              <a:buNone/>
            </a:pPr>
            <a:endParaRPr lang="fa-IR" dirty="0">
              <a:cs typeface="B Nazanin" pitchFamily="2" charset="-78"/>
            </a:endParaRPr>
          </a:p>
          <a:p>
            <a:pPr algn="r" rtl="1">
              <a:buClr>
                <a:srgbClr val="002060"/>
              </a:buClr>
            </a:pPr>
            <a:r>
              <a:rPr lang="fa-IR" dirty="0">
                <a:cs typeface="B Nazanin" pitchFamily="2" charset="-78"/>
              </a:rPr>
              <a:t>سابقه ترانسفوزیون خون و تاریخ مصرف: </a:t>
            </a:r>
          </a:p>
          <a:p>
            <a:pPr algn="r" rtl="1"/>
            <a:endParaRPr lang="fa-IR" dirty="0">
              <a:cs typeface="B Nazanin" pitchFamily="2" charset="-78"/>
            </a:endParaRPr>
          </a:p>
          <a:p>
            <a:pPr algn="r" rtl="1">
              <a:buClr>
                <a:srgbClr val="002060"/>
              </a:buClr>
            </a:pPr>
            <a:r>
              <a:rPr lang="fa-IR" dirty="0">
                <a:cs typeface="B Nazanin" pitchFamily="2" charset="-78"/>
              </a:rPr>
              <a:t>سابقه واکسیناسیون کامل بزرگسالان:    کزاز........ هپاتیت..... کرونا</a:t>
            </a:r>
          </a:p>
          <a:p>
            <a:pPr marL="0" indent="0" algn="r" rtl="1">
              <a:buNone/>
            </a:pPr>
            <a:endParaRPr lang="fa-IR" dirty="0">
              <a:cs typeface="B Nazanin" pitchFamily="2" charset="-78"/>
            </a:endParaRPr>
          </a:p>
          <a:p>
            <a:pPr algn="r" rtl="1">
              <a:buClr>
                <a:srgbClr val="002060"/>
              </a:buClr>
            </a:pPr>
            <a:r>
              <a:rPr lang="fa-IR" dirty="0">
                <a:cs typeface="B Nazanin" pitchFamily="2" charset="-78"/>
              </a:rPr>
              <a:t>سابقه واکسیناسیون دوران کودکی: </a:t>
            </a:r>
          </a:p>
          <a:p>
            <a:pPr algn="r" rtl="1">
              <a:buClr>
                <a:srgbClr val="002060"/>
              </a:buClr>
            </a:pPr>
            <a:endParaRPr lang="fa-IR" dirty="0">
              <a:cs typeface="B Nazanin" pitchFamily="2" charset="-78"/>
            </a:endParaRPr>
          </a:p>
          <a:p>
            <a:pPr algn="r" rtl="1">
              <a:buClr>
                <a:srgbClr val="002060"/>
              </a:buClr>
            </a:pPr>
            <a:r>
              <a:rPr lang="fa-IR" dirty="0">
                <a:cs typeface="B Nazanin" pitchFamily="2" charset="-78"/>
              </a:rPr>
              <a:t>سابقه مصرف الکل:    بله□      خیر □ </a:t>
            </a:r>
          </a:p>
          <a:p>
            <a:pPr marL="0" indent="0" algn="r" rtl="1">
              <a:buClr>
                <a:srgbClr val="002060"/>
              </a:buClr>
              <a:buNone/>
            </a:pPr>
            <a:endParaRPr lang="fa-IR" dirty="0">
              <a:cs typeface="B Nazanin" pitchFamily="2" charset="-78"/>
            </a:endParaRPr>
          </a:p>
          <a:p>
            <a:pPr algn="r" rtl="1">
              <a:buClr>
                <a:srgbClr val="002060"/>
              </a:buClr>
            </a:pPr>
            <a:r>
              <a:rPr lang="fa-IR" dirty="0">
                <a:cs typeface="B Nazanin" pitchFamily="2" charset="-78"/>
              </a:rPr>
              <a:t> سابقه مصرف مواد مخدر:    بله □     خیر □ </a:t>
            </a:r>
          </a:p>
          <a:p>
            <a:pPr algn="r" rtl="1">
              <a:buClr>
                <a:srgbClr val="002060"/>
              </a:buClr>
            </a:pPr>
            <a:r>
              <a:rPr lang="fa-IR" dirty="0">
                <a:cs typeface="B Nazanin" pitchFamily="2" charset="-78"/>
              </a:rPr>
              <a:t>سابقه سیگار:      بله □   خیر □ </a:t>
            </a:r>
            <a:endParaRPr lang="en-US" dirty="0">
              <a:cs typeface="B Nazanin" pitchFamily="2" charset="-78"/>
            </a:endParaRPr>
          </a:p>
          <a:p>
            <a:pPr marL="0" indent="0" algn="r" rtl="1">
              <a:buNone/>
            </a:pPr>
            <a:r>
              <a:rPr lang="fa-IR" dirty="0"/>
              <a:t> </a:t>
            </a:r>
            <a:endParaRPr lang="en-US" dirty="0"/>
          </a:p>
        </p:txBody>
      </p:sp>
    </p:spTree>
  </p:cSld>
  <p:clrMapOvr>
    <a:masterClrMapping/>
  </p:clrMapOvr>
  <p:transition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90600"/>
          </a:xfrm>
        </p:spPr>
        <p:txBody>
          <a:bodyPr anchor="ctr">
            <a:normAutofit/>
          </a:bodyPr>
          <a:lstStyle/>
          <a:p>
            <a:pPr lvl="0" rtl="1"/>
            <a:r>
              <a:rPr lang="fa-IR" sz="3700" dirty="0">
                <a:solidFill>
                  <a:srgbClr val="0070C0"/>
                </a:solidFill>
                <a:latin typeface="Calibri"/>
                <a:cs typeface="B Titr" pitchFamily="2" charset="-78"/>
              </a:rPr>
              <a:t>حساسیت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r" rtl="1">
              <a:buClr>
                <a:srgbClr val="002060"/>
              </a:buClr>
            </a:pPr>
            <a:r>
              <a:rPr lang="fa-IR" dirty="0">
                <a:latin typeface="Calibri"/>
                <a:ea typeface="Calibri"/>
                <a:cs typeface="B Nazanin" pitchFamily="2" charset="-78"/>
              </a:rPr>
              <a:t>دارویی: </a:t>
            </a:r>
          </a:p>
          <a:p>
            <a:pPr algn="r" rtl="1">
              <a:buClr>
                <a:srgbClr val="002060"/>
              </a:buClr>
            </a:pPr>
            <a:endParaRPr lang="fa-IR" dirty="0">
              <a:latin typeface="Calibri"/>
              <a:ea typeface="Calibri"/>
              <a:cs typeface="B Nazanin" pitchFamily="2" charset="-78"/>
            </a:endParaRPr>
          </a:p>
          <a:p>
            <a:pPr algn="r" rtl="1">
              <a:buClr>
                <a:srgbClr val="002060"/>
              </a:buClr>
            </a:pPr>
            <a:endParaRPr lang="fa-IR" dirty="0">
              <a:latin typeface="Calibri"/>
              <a:ea typeface="Calibri"/>
              <a:cs typeface="B Nazanin" pitchFamily="2" charset="-78"/>
            </a:endParaRPr>
          </a:p>
          <a:p>
            <a:pPr algn="r" rtl="1">
              <a:buClr>
                <a:srgbClr val="002060"/>
              </a:buClr>
            </a:pPr>
            <a:r>
              <a:rPr lang="fa-IR" dirty="0">
                <a:latin typeface="Calibri"/>
                <a:ea typeface="Calibri"/>
                <a:cs typeface="B Nazanin" pitchFamily="2" charset="-78"/>
              </a:rPr>
              <a:t>غذایی:</a:t>
            </a:r>
          </a:p>
          <a:p>
            <a:pPr algn="r" rtl="1">
              <a:buClr>
                <a:srgbClr val="002060"/>
              </a:buClr>
            </a:pPr>
            <a:endParaRPr lang="fa-IR" dirty="0">
              <a:latin typeface="Calibri"/>
              <a:cs typeface="B Nazanin" pitchFamily="2" charset="-78"/>
            </a:endParaRPr>
          </a:p>
          <a:p>
            <a:pPr algn="r" rtl="1">
              <a:buClr>
                <a:srgbClr val="002060"/>
              </a:buClr>
            </a:pPr>
            <a:endParaRPr lang="fa-IR" dirty="0">
              <a:latin typeface="Calibri"/>
              <a:cs typeface="B Nazanin" pitchFamily="2" charset="-78"/>
            </a:endParaRPr>
          </a:p>
          <a:p>
            <a:pPr algn="r" rtl="1">
              <a:buClr>
                <a:srgbClr val="002060"/>
              </a:buClr>
            </a:pPr>
            <a:endParaRPr lang="fa-IR" dirty="0">
              <a:latin typeface="Calibri"/>
              <a:cs typeface="B Nazanin" pitchFamily="2" charset="-78"/>
            </a:endParaRPr>
          </a:p>
          <a:p>
            <a:pPr algn="r" rtl="1">
              <a:buClr>
                <a:srgbClr val="002060"/>
              </a:buClr>
            </a:pPr>
            <a:r>
              <a:rPr lang="fa-IR" dirty="0">
                <a:latin typeface="Calibri"/>
                <a:cs typeface="B Nazanin" pitchFamily="2" charset="-78"/>
              </a:rPr>
              <a:t>سایر:</a:t>
            </a:r>
          </a:p>
        </p:txBody>
      </p:sp>
    </p:spTree>
  </p:cSld>
  <p:clrMapOvr>
    <a:masterClrMapping/>
  </p:clrMapOvr>
  <p:transition>
    <p:wipe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pPr rtl="1"/>
            <a:r>
              <a:rPr lang="fa-IR" sz="2800" dirty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سطح بندی تریاژ (بیماران)</a:t>
            </a:r>
            <a:endParaRPr lang="en-US" sz="2800" dirty="0">
              <a:solidFill>
                <a:srgbClr val="0070C0"/>
              </a:solidFill>
              <a:latin typeface="Calibri"/>
              <a:ea typeface="Calibri"/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r" rtl="1">
              <a:buClr>
                <a:srgbClr val="002060"/>
              </a:buClr>
            </a:pPr>
            <a:r>
              <a:rPr lang="fa-IR" sz="2400" dirty="0">
                <a:cs typeface="B Nazanin" pitchFamily="2" charset="-78"/>
              </a:rPr>
              <a:t>شرایط</a:t>
            </a:r>
            <a:r>
              <a:rPr lang="fa-IR" sz="2800" dirty="0"/>
              <a:t> </a:t>
            </a:r>
            <a:r>
              <a:rPr lang="fa-IR" sz="2400" dirty="0">
                <a:cs typeface="B Nazanin" pitchFamily="2" charset="-78"/>
              </a:rPr>
              <a:t>تهدیدکننده حساسیت ( سطح 1 تریاژ)        زمان انتظار: صفر دقیقه</a:t>
            </a:r>
          </a:p>
          <a:p>
            <a:pPr algn="r" rtl="1">
              <a:buClr>
                <a:srgbClr val="002060"/>
              </a:buClr>
            </a:pPr>
            <a:r>
              <a:rPr lang="fa-IR" sz="2400" dirty="0">
                <a:cs typeface="B Nazanin" pitchFamily="2" charset="-78"/>
              </a:rPr>
              <a:t> سطح هوشیاری: </a:t>
            </a:r>
          </a:p>
          <a:p>
            <a:pPr algn="l">
              <a:buClr>
                <a:srgbClr val="002060"/>
              </a:buClr>
            </a:pP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A(Alert):              V(Voice):            P(Pain):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U(Unresponsive): </a:t>
            </a:r>
            <a:endParaRPr lang="fa-I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Clr>
                <a:srgbClr val="002060"/>
              </a:buClr>
              <a:buNone/>
            </a:pPr>
            <a:r>
              <a:rPr lang="en-US" sz="2400" dirty="0">
                <a:cs typeface="B Nazanin" pitchFamily="2" charset="-78"/>
              </a:rPr>
              <a:t> </a:t>
            </a:r>
            <a:endParaRPr lang="fa-IR" sz="2400" dirty="0">
              <a:cs typeface="B Nazanin" pitchFamily="2" charset="-78"/>
            </a:endParaRPr>
          </a:p>
          <a:p>
            <a:pPr algn="r" rtl="1">
              <a:buClr>
                <a:srgbClr val="002060"/>
              </a:buClr>
            </a:pPr>
            <a:r>
              <a:rPr lang="fa-IR" sz="2400" dirty="0">
                <a:cs typeface="B Nazanin" pitchFamily="2" charset="-78"/>
              </a:rPr>
              <a:t>مخاطره راه هوایی □     دیسترس تنفسی□      سیانوز□      علائم شوک□ </a:t>
            </a:r>
          </a:p>
          <a:p>
            <a:pPr algn="r" rtl="1">
              <a:buClr>
                <a:srgbClr val="002060"/>
              </a:buClr>
            </a:pPr>
            <a:r>
              <a:rPr lang="fa-IR" sz="2400" dirty="0">
                <a:cs typeface="B Nazanin" pitchFamily="2" charset="-78"/>
              </a:rPr>
              <a:t>مانیتورینگ: بله □       خیر □ </a:t>
            </a:r>
          </a:p>
          <a:p>
            <a:pPr algn="r" rtl="1">
              <a:buClr>
                <a:srgbClr val="002060"/>
              </a:buClr>
            </a:pPr>
            <a:r>
              <a:rPr lang="fa-IR" sz="2400" dirty="0">
                <a:cs typeface="B Nazanin" pitchFamily="2" charset="-78"/>
              </a:rPr>
              <a:t> علائم حیاتی:                                                       </a:t>
            </a:r>
            <a:r>
              <a:rPr lang="en-US" sz="2400" dirty="0">
                <a:cs typeface="B Nazanin" pitchFamily="2" charset="-78"/>
              </a:rPr>
              <a:t>    </a:t>
            </a:r>
          </a:p>
          <a:p>
            <a:pPr>
              <a:buClr>
                <a:srgbClr val="002060"/>
              </a:buClr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T:           PR :            RR :           BP:             SPO2:            BS</a:t>
            </a:r>
            <a:r>
              <a:rPr lang="en-US" sz="2400" dirty="0">
                <a:cs typeface="B Nazanin" pitchFamily="2" charset="-78"/>
              </a:rPr>
              <a:t>:</a:t>
            </a:r>
          </a:p>
          <a:p>
            <a:pPr algn="r" rtl="1">
              <a:buClr>
                <a:srgbClr val="002060"/>
              </a:buClr>
            </a:pPr>
            <a:endParaRPr lang="fa-IR" sz="2400" dirty="0">
              <a:cs typeface="B Nazanin" pitchFamily="2" charset="-78"/>
            </a:endParaRPr>
          </a:p>
          <a:p>
            <a:pPr algn="r" rtl="1">
              <a:buClr>
                <a:srgbClr val="002060"/>
              </a:buClr>
            </a:pPr>
            <a:endParaRPr lang="fa-IR" sz="2400" dirty="0">
              <a:cs typeface="B Nazanin" pitchFamily="2" charset="-78"/>
            </a:endParaRPr>
          </a:p>
        </p:txBody>
      </p:sp>
    </p:spTree>
  </p:cSld>
  <p:clrMapOvr>
    <a:masterClrMapping/>
  </p:clrMapOvr>
  <p:transition>
    <p:wipe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pPr rtl="1"/>
            <a:r>
              <a:rPr lang="fa-IR" sz="2800" dirty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سطح بندی تریاژ (بیماران)</a:t>
            </a:r>
            <a:endParaRPr lang="en-US" sz="2800" dirty="0">
              <a:solidFill>
                <a:srgbClr val="0070C0"/>
              </a:solidFill>
              <a:latin typeface="Calibri"/>
              <a:ea typeface="Calibri"/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r" rtl="1">
              <a:buClr>
                <a:srgbClr val="002060"/>
              </a:buClr>
            </a:pPr>
            <a:r>
              <a:rPr lang="fa-IR" sz="2400" dirty="0">
                <a:cs typeface="B Nazanin" pitchFamily="2" charset="-78"/>
              </a:rPr>
              <a:t>بیماران پرخطر( سطح 2 تریاژ)        زمان انتظار: 10 دقیقه</a:t>
            </a:r>
          </a:p>
          <a:p>
            <a:pPr algn="r" rtl="1">
              <a:buClr>
                <a:srgbClr val="002060"/>
              </a:buClr>
            </a:pPr>
            <a:r>
              <a:rPr lang="fa-IR" sz="2400" dirty="0">
                <a:cs typeface="B Nazanin" pitchFamily="2" charset="-78"/>
              </a:rPr>
              <a:t>شرایط پرخطر□     لتارژی و خواب آلودگی□      درد با دیسترس شدید□ </a:t>
            </a:r>
          </a:p>
          <a:p>
            <a:pPr algn="r" rtl="1">
              <a:buClr>
                <a:srgbClr val="002060"/>
              </a:buClr>
            </a:pPr>
            <a:r>
              <a:rPr lang="fa-IR" sz="2400" dirty="0">
                <a:cs typeface="B Nazanin" pitchFamily="2" charset="-78"/>
              </a:rPr>
              <a:t>مانیتورینگ</a:t>
            </a:r>
            <a:r>
              <a:rPr lang="en-US" sz="2400" dirty="0">
                <a:cs typeface="B Nazanin" pitchFamily="2" charset="-78"/>
              </a:rPr>
              <a:t>:</a:t>
            </a:r>
            <a:r>
              <a:rPr lang="fa-IR" sz="2400" dirty="0">
                <a:cs typeface="B Nazanin" pitchFamily="2" charset="-78"/>
              </a:rPr>
              <a:t> بله □       خیر □</a:t>
            </a:r>
          </a:p>
          <a:p>
            <a:pPr algn="r" rtl="1">
              <a:buClr>
                <a:srgbClr val="002060"/>
              </a:buClr>
            </a:pPr>
            <a:r>
              <a:rPr lang="fa-IR" sz="2400" dirty="0">
                <a:cs typeface="B Nazanin" pitchFamily="2" charset="-78"/>
              </a:rPr>
              <a:t> علائم حیاتی:                                                       </a:t>
            </a:r>
            <a:r>
              <a:rPr lang="en-US" sz="2400" dirty="0">
                <a:cs typeface="B Nazanin" pitchFamily="2" charset="-78"/>
              </a:rPr>
              <a:t>    </a:t>
            </a:r>
          </a:p>
          <a:p>
            <a:pPr>
              <a:buClr>
                <a:srgbClr val="002060"/>
              </a:buClr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T:           PR :            RR :           BP:             SPO2:            BS</a:t>
            </a:r>
            <a:r>
              <a:rPr lang="en-US" sz="2400" dirty="0">
                <a:cs typeface="B Nazanin" pitchFamily="2" charset="-78"/>
              </a:rPr>
              <a:t>:</a:t>
            </a:r>
          </a:p>
          <a:p>
            <a:pPr marL="0" indent="0" algn="r" rtl="1">
              <a:buClr>
                <a:srgbClr val="002060"/>
              </a:buClr>
              <a:buNone/>
            </a:pPr>
            <a:endParaRPr lang="fa-IR" sz="2400" dirty="0">
              <a:cs typeface="B Nazanin" pitchFamily="2" charset="-78"/>
            </a:endParaRPr>
          </a:p>
          <a:p>
            <a:pPr algn="r" rtl="1">
              <a:buClr>
                <a:srgbClr val="002060"/>
              </a:buClr>
            </a:pPr>
            <a:endParaRPr lang="fa-IR" sz="2400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59560827"/>
      </p:ext>
    </p:extLst>
  </p:cSld>
  <p:clrMapOvr>
    <a:masterClrMapping/>
  </p:clrMapOvr>
  <p:transition>
    <p:wipe dir="u"/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999</TotalTime>
  <Words>534</Words>
  <Application>Microsoft Office PowerPoint</Application>
  <PresentationFormat>On-screen Show (4:3)</PresentationFormat>
  <Paragraphs>118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5" baseType="lpstr">
      <vt:lpstr>SimHei</vt:lpstr>
      <vt:lpstr>Arial</vt:lpstr>
      <vt:lpstr>B Nazanin</vt:lpstr>
      <vt:lpstr>B Titr</vt:lpstr>
      <vt:lpstr>Calibri</vt:lpstr>
      <vt:lpstr>Georgia</vt:lpstr>
      <vt:lpstr>Times New Roman</vt:lpstr>
      <vt:lpstr>Wingdings</vt:lpstr>
      <vt:lpstr>Wingdings 2</vt:lpstr>
      <vt:lpstr>Civic</vt:lpstr>
      <vt:lpstr> گزارش شرح حال بیمار در اورژانس</vt:lpstr>
      <vt:lpstr>مشخصات فردی بیمار</vt:lpstr>
      <vt:lpstr>وضعیت هوشیاری</vt:lpstr>
      <vt:lpstr>شکایت اصلی بیمار</vt:lpstr>
      <vt:lpstr>سوابق پزشکی بیمار</vt:lpstr>
      <vt:lpstr>سابقه مصرف دارو و واکسیناسیون</vt:lpstr>
      <vt:lpstr>حساسیت </vt:lpstr>
      <vt:lpstr>سطح بندی تریاژ (بیماران)</vt:lpstr>
      <vt:lpstr>سطح بندی تریاژ (بیماران)</vt:lpstr>
      <vt:lpstr>سطح بندی تریاژ (بیماران)</vt:lpstr>
      <vt:lpstr>سطح بندی تریاژ (بیماران)</vt:lpstr>
      <vt:lpstr>اقدامات پاراکلینیکی و دارویی دستور شده </vt:lpstr>
      <vt:lpstr>تشخیص پرستاری براساس اولویت</vt:lpstr>
      <vt:lpstr>برنامه مراقبت پرستاری:</vt:lpstr>
      <vt:lpstr>نیازهای آموزشی بیمار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گزارش شرح حال بیمار در اتاق عمل</dc:title>
  <dc:creator>Faezeh</dc:creator>
  <cp:lastModifiedBy>nikbakht</cp:lastModifiedBy>
  <cp:revision>101</cp:revision>
  <dcterms:created xsi:type="dcterms:W3CDTF">2015-03-10T14:58:27Z</dcterms:created>
  <dcterms:modified xsi:type="dcterms:W3CDTF">2023-01-09T07:05:43Z</dcterms:modified>
</cp:coreProperties>
</file>